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7" r:id="rId3"/>
    <p:sldId id="271" r:id="rId4"/>
    <p:sldId id="257" r:id="rId5"/>
    <p:sldId id="258" r:id="rId6"/>
    <p:sldId id="272" r:id="rId7"/>
    <p:sldId id="259" r:id="rId8"/>
    <p:sldId id="262" r:id="rId9"/>
    <p:sldId id="263" r:id="rId10"/>
    <p:sldId id="265" r:id="rId11"/>
    <p:sldId id="264" r:id="rId12"/>
    <p:sldId id="273" r:id="rId13"/>
    <p:sldId id="260" r:id="rId14"/>
    <p:sldId id="266" r:id="rId15"/>
    <p:sldId id="270" r:id="rId16"/>
    <p:sldId id="261" r:id="rId17"/>
    <p:sldId id="269" r:id="rId18"/>
    <p:sldId id="26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269428-2B94-40D0-BA77-0B537332CAAF}">
          <p14:sldIdLst>
            <p14:sldId id="256"/>
            <p14:sldId id="267"/>
            <p14:sldId id="271"/>
            <p14:sldId id="257"/>
            <p14:sldId id="258"/>
            <p14:sldId id="272"/>
            <p14:sldId id="259"/>
            <p14:sldId id="262"/>
            <p14:sldId id="263"/>
            <p14:sldId id="265"/>
            <p14:sldId id="264"/>
            <p14:sldId id="273"/>
            <p14:sldId id="260"/>
            <p14:sldId id="266"/>
            <p14:sldId id="270"/>
            <p14:sldId id="261"/>
            <p14:sldId id="26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8" autoAdjust="0"/>
  </p:normalViewPr>
  <p:slideViewPr>
    <p:cSldViewPr>
      <p:cViewPr varScale="1">
        <p:scale>
          <a:sx n="77" d="100"/>
          <a:sy n="77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2AF24C-F516-4F5E-BC9C-399607727F7D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82A5B4-E070-4236-A445-1A78224AC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fun I’ve ever had teaching</a:t>
            </a:r>
          </a:p>
          <a:p>
            <a:r>
              <a:rPr lang="en-US" dirty="0" smtClean="0"/>
              <a:t>Research beginning while we’re watching the movie</a:t>
            </a:r>
          </a:p>
          <a:p>
            <a:endParaRPr lang="en-US" dirty="0" smtClean="0"/>
          </a:p>
          <a:p>
            <a:r>
              <a:rPr lang="en-US" dirty="0" smtClean="0"/>
              <a:t>Drawbacks: so, so tired;</a:t>
            </a:r>
            <a:r>
              <a:rPr lang="en-US" baseline="0" dirty="0" smtClean="0"/>
              <a:t> calendar not sustainable every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6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 high entering</a:t>
            </a:r>
            <a:r>
              <a:rPr lang="en-US" baseline="0" dirty="0" smtClean="0"/>
              <a:t> spring semester</a:t>
            </a:r>
            <a:r>
              <a:rPr lang="en-US" baseline="0" dirty="0" smtClean="0">
                <a:sym typeface="Wingdings" pitchFamily="2" charset="2"/>
              </a:rPr>
              <a:t> engagement dip</a:t>
            </a:r>
          </a:p>
          <a:p>
            <a:r>
              <a:rPr lang="en-US" baseline="0" dirty="0" smtClean="0">
                <a:sym typeface="Wingdings" pitchFamily="2" charset="2"/>
              </a:rPr>
              <a:t>½ students already fulfilled Info Lit AOI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assessment needs</a:t>
            </a:r>
          </a:p>
          <a:p>
            <a:r>
              <a:rPr lang="en-US" dirty="0" smtClean="0"/>
              <a:t>Less time is actually more!</a:t>
            </a:r>
          </a:p>
          <a:p>
            <a:r>
              <a:rPr lang="en-US" dirty="0" smtClean="0"/>
              <a:t>Feedback loop: from 9 students to 20 in J-term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9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3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 sections of 19 students</a:t>
            </a:r>
          </a:p>
          <a:p>
            <a:r>
              <a:rPr lang="en-US" dirty="0" smtClean="0"/>
              <a:t>Taught</a:t>
            </a:r>
            <a:r>
              <a:rPr lang="en-US" baseline="0" dirty="0" smtClean="0"/>
              <a:t> by faculty/staff across the university</a:t>
            </a:r>
          </a:p>
          <a:p>
            <a:r>
              <a:rPr lang="en-US" baseline="0" dirty="0" smtClean="0"/>
              <a:t>Topic: anything</a:t>
            </a:r>
          </a:p>
          <a:p>
            <a:r>
              <a:rPr lang="en-US" baseline="0" dirty="0" smtClean="0"/>
              <a:t>Goal: emphasize critical reading, critical thinking, information literacy and writing</a:t>
            </a:r>
          </a:p>
          <a:p>
            <a:r>
              <a:rPr lang="en-US" baseline="0" dirty="0" smtClean="0"/>
              <a:t>What do we do with the classes with no required research?</a:t>
            </a:r>
          </a:p>
          <a:p>
            <a:r>
              <a:rPr lang="en-US" baseline="0" dirty="0" smtClean="0"/>
              <a:t>3:02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turn: generate</a:t>
            </a:r>
            <a:r>
              <a:rPr lang="en-US" baseline="0" dirty="0" smtClean="0"/>
              <a:t> research ideas</a:t>
            </a:r>
          </a:p>
          <a:p>
            <a:r>
              <a:rPr lang="en-US" baseline="0" dirty="0" smtClean="0"/>
              <a:t>Show don’t tell!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5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1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Albany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1-credit course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6-8 weeks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11 times</a:t>
            </a:r>
          </a:p>
          <a:p>
            <a:r>
              <a:rPr lang="en-US" dirty="0" err="1" smtClean="0"/>
              <a:t>Drake</a:t>
            </a:r>
            <a:r>
              <a:rPr lang="en-US" dirty="0" err="1" smtClean="0">
                <a:sym typeface="Wingdings" pitchFamily="2" charset="2"/>
              </a:rPr>
              <a:t>Hooray</a:t>
            </a:r>
            <a:r>
              <a:rPr lang="en-US" dirty="0" smtClean="0">
                <a:sym typeface="Wingdings" pitchFamily="2" charset="2"/>
              </a:rPr>
              <a:t>!</a:t>
            </a:r>
            <a:endParaRPr lang="en-US" dirty="0" smtClean="0"/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2-credit course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Semester length</a:t>
            </a:r>
          </a:p>
          <a:p>
            <a:r>
              <a:rPr lang="en-US" dirty="0" smtClean="0"/>
              <a:t>Result: largely</a:t>
            </a:r>
            <a:r>
              <a:rPr lang="en-US" baseline="0" dirty="0" smtClean="0"/>
              <a:t> the same: </a:t>
            </a:r>
            <a:r>
              <a:rPr lang="en-US" dirty="0" smtClean="0"/>
              <a:t>disinterested students</a:t>
            </a:r>
          </a:p>
          <a:p>
            <a:pPr marL="640594" lvl="1" indent="-174708">
              <a:buFont typeface="Arial" pitchFamily="34" charset="0"/>
              <a:buChar char="•"/>
            </a:pPr>
            <a:endParaRPr lang="en-US" dirty="0" smtClean="0"/>
          </a:p>
          <a:p>
            <a:pPr marL="640594" lvl="1" indent="-174708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One of 10 AOIs (Areas of Inquiry)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Few courses meet requirements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Those that do filled with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2012 (photos:</a:t>
            </a:r>
            <a:r>
              <a:rPr lang="en-US" baseline="0" dirty="0" smtClean="0"/>
              <a:t> calendar, thought bubble, snow, documentary collage</a:t>
            </a:r>
            <a:endParaRPr lang="en-US" dirty="0" smtClean="0"/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January term: what it is (optional, new, a week in a day)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Fall 2011: how can I make information literacy course more interesting?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How can I teach info lit in a 3-week term?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Epiphany: documentary films</a:t>
            </a:r>
          </a:p>
          <a:p>
            <a:pPr marL="1106481" lvl="2" indent="-174708">
              <a:buFont typeface="Arial" pitchFamily="34" charset="0"/>
              <a:buChar char="•"/>
            </a:pPr>
            <a:r>
              <a:rPr lang="en-US" dirty="0" smtClean="0"/>
              <a:t>Use of pop culture clips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idea: spend summer 2012 watching documentaries</a:t>
            </a:r>
            <a:r>
              <a:rPr lang="en-US" baseline="0" dirty="0" smtClean="0"/>
              <a:t> and creating individual research assignments utilizing as many databases and print resources as possible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reality set in!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already had assignments</a:t>
            </a:r>
            <a:r>
              <a:rPr lang="en-US" baseline="0" dirty="0" smtClean="0"/>
              <a:t> outlining different databases and resources: adding documentary assignments around them; 5 students became 9; why put all this work into 3 </a:t>
            </a:r>
            <a:r>
              <a:rPr lang="en-US" baseline="0" dirty="0" err="1" smtClean="0"/>
              <a:t>weeks</a:t>
            </a:r>
            <a:r>
              <a:rPr lang="en-US" baseline="0" dirty="0" err="1" smtClean="0">
                <a:sym typeface="Wingdings" pitchFamily="2" charset="2"/>
              </a:rPr>
              <a:t>test-drive</a:t>
            </a:r>
            <a:r>
              <a:rPr lang="en-US" baseline="0" dirty="0" smtClean="0">
                <a:sym typeface="Wingdings" pitchFamily="2" charset="2"/>
              </a:rPr>
              <a:t> it in Spring full semester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2A5B4-E070-4236-A445-1A78224ACB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373440-6720-4DE5-8EC2-A7F1D021CAC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0CB214-BF6E-4F31-8E87-C7E6E81D0B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.dunham-lagree@drake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b="1" dirty="0" smtClean="0"/>
              <a:t>What’s Up Doc?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3886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Transforming Information Literacy Instruction with Documentary Films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By Carrie Dunham-LaGree</a:t>
            </a:r>
          </a:p>
          <a:p>
            <a:r>
              <a:rPr lang="en-US" sz="1800" i="1" dirty="0" smtClean="0"/>
              <a:t>Drake University</a:t>
            </a:r>
          </a:p>
          <a:p>
            <a:r>
              <a:rPr lang="en-US" sz="1800" i="1" dirty="0" smtClean="0"/>
              <a:t>Librarian for Digital Literacy &amp; General Education</a:t>
            </a:r>
          </a:p>
          <a:p>
            <a:r>
              <a:rPr lang="en-US" sz="1800" i="1" dirty="0" smtClean="0"/>
              <a:t>Assistant Professor of Librarianship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140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Response papers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Comparative project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Creative final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J-Term 2013: What Was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J-Term 2013: The Results</a:t>
            </a:r>
            <a:endParaRPr lang="en-US" dirty="0"/>
          </a:p>
        </p:txBody>
      </p:sp>
      <p:pic>
        <p:nvPicPr>
          <p:cNvPr id="7171" name="Picture 3" descr="C:\Users\100082042\AppData\Local\Microsoft\Windows\Temporary Internet Files\Content.IE5\4AY9W33P\MP9004278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62463"/>
            <a:ext cx="498181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00082042\AppData\Local\Microsoft\Windows\Temporary Internet Files\Content.IE5\765HRSR2\MP9004318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84" y="2169476"/>
            <a:ext cx="3034010" cy="42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Spring Semester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2013</a:t>
            </a:r>
            <a:endParaRPr lang="en-US" dirty="0"/>
          </a:p>
        </p:txBody>
      </p:sp>
      <p:pic>
        <p:nvPicPr>
          <p:cNvPr id="9219" name="Picture 3" descr="C:\Users\100082042\AppData\Local\Microsoft\Windows\Temporary Internet Files\Content.IE5\MUEA0Z17\MC9000787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71767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00082042\AppData\Local\Microsoft\Windows\Temporary Internet Files\Content.IE5\1MYW9OE2\MC9003101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245739" cy="32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100082042\AppData\Local\Microsoft\Windows\Temporary Internet Files\Content.IE5\765HRSR2\MC9000708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68" y="2915602"/>
            <a:ext cx="3677436" cy="24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Different assessment needs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14 classes in 14 days is not the same as 14 weeks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2014: J-term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…and spring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One-shot sessions</a:t>
            </a:r>
            <a:endParaRPr lang="en-US" sz="7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/>
              <a:t>Background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Challenges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….A Solution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Year Seminar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Your turn: generate research ideas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Have students vote on 4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Assign each idea a database/resource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Challenge: </a:t>
            </a:r>
          </a:p>
          <a:p>
            <a:pPr lvl="1">
              <a:buFont typeface="Arial" pitchFamily="34" charset="0"/>
              <a:buChar char="•"/>
            </a:pPr>
            <a:r>
              <a:rPr lang="en-US" sz="3400" dirty="0" smtClean="0"/>
              <a:t>find the best source you can</a:t>
            </a:r>
          </a:p>
          <a:p>
            <a:pPr lvl="1">
              <a:buFont typeface="Arial" pitchFamily="34" charset="0"/>
              <a:buChar char="•"/>
            </a:pPr>
            <a:r>
              <a:rPr lang="en-US" sz="3400" dirty="0" smtClean="0"/>
              <a:t>Demonstrate how and why</a:t>
            </a:r>
            <a:endParaRPr lang="en-US" sz="3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2675467"/>
            <a:ext cx="4699000" cy="3450696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>
              <a:hlinkClick r:id="rId3"/>
            </a:endParaRPr>
          </a:p>
          <a:p>
            <a:pPr marL="0" indent="0" algn="ctr">
              <a:buNone/>
            </a:pPr>
            <a:r>
              <a:rPr lang="en-US" smtClean="0">
                <a:hlinkClick r:id="rId3"/>
              </a:rPr>
              <a:t>carrie.dunham-lagree@drake.edu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DrakeLibrarian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4" name="Picture 2" descr="C:\Users\100082042\AppData\Local\Microsoft\Windows\Temporary Internet Files\Content.IE5\4AY9W33P\MP9003826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3" y="2761735"/>
            <a:ext cx="24492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8229600" imgH="6212426"/>
        </mc:Choice>
        <mc:Fallback>
          <p:control name="ShockwaveFlash1" r:id="rId2" imgW="8229600" imgH="621242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117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Background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4343400"/>
          </a:xfrm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University at Albany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1-credit information literacy courses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Drake University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2-credit information literacy course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My Instruction Background</a:t>
            </a:r>
            <a:endParaRPr lang="en-US" dirty="0"/>
          </a:p>
        </p:txBody>
      </p:sp>
      <p:pic>
        <p:nvPicPr>
          <p:cNvPr id="1026" name="Picture 2" descr="C:\Users\100082042\AppData\Local\Microsoft\Windows\Temporary Internet Files\Content.IE5\765HRSR2\MP90042766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0"/>
          <a:stretch/>
        </p:blipFill>
        <p:spPr bwMode="auto">
          <a:xfrm>
            <a:off x="2514600" y="3886200"/>
            <a:ext cx="3723754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408333" cy="4343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One of 10 AOIs (Areas of Inquiry)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Few courses meet requirement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Drake’s Information Literacy background</a:t>
            </a:r>
            <a:endParaRPr lang="en-US" dirty="0"/>
          </a:p>
        </p:txBody>
      </p:sp>
      <p:pic>
        <p:nvPicPr>
          <p:cNvPr id="2050" name="Picture 2" descr="C:\Users\100082042\AppData\Local\Microsoft\Windows\Temporary Internet Files\Content.IE5\1MYW9OE2\MP900430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029200" cy="33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J-Term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J-term: The New Frontier</a:t>
            </a:r>
            <a:endParaRPr lang="en-US" dirty="0"/>
          </a:p>
        </p:txBody>
      </p:sp>
      <p:pic>
        <p:nvPicPr>
          <p:cNvPr id="4098" name="Picture 2" descr="C:\Users\100082042\AppData\Local\Microsoft\Windows\Temporary Internet Files\Content.IE5\4AY9W33P\MC9001567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11452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00082042\AppData\Local\Microsoft\Windows\Temporary Internet Files\Content.IE5\4AY9W33P\MP900398789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06624"/>
            <a:ext cx="246516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00082042\AppData\Local\Microsoft\Windows\Temporary Internet Files\Content.IE5\1MYW9OE2\MP9004067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861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8742" y="1905000"/>
            <a:ext cx="8762857" cy="2362200"/>
            <a:chOff x="107360085" y="110582012"/>
            <a:chExt cx="6260283" cy="1483111"/>
          </a:xfrm>
        </p:grpSpPr>
        <p:pic>
          <p:nvPicPr>
            <p:cNvPr id="4114" name="Picture 18" descr="harl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0085" y="110596680"/>
              <a:ext cx="1080611" cy="1440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15" name="Picture 19" descr="gir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43856" y="110592755"/>
              <a:ext cx="1069485" cy="144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16" name="Picture 20" descr="insid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14986" y="110601530"/>
              <a:ext cx="962891" cy="1436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17" name="Picture 21" descr="coffe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74760" y="110582012"/>
              <a:ext cx="951516" cy="148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18" name="Picture 22" descr="plagu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1062" y="110594775"/>
              <a:ext cx="112395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19" name="Picture 23" descr="fold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3474" y="110593163"/>
              <a:ext cx="1126894" cy="1469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26173" y="4149725"/>
            <a:ext cx="8765425" cy="2098675"/>
            <a:chOff x="106780012" y="106308525"/>
            <a:chExt cx="6864982" cy="2098345"/>
          </a:xfrm>
        </p:grpSpPr>
        <p:pic>
          <p:nvPicPr>
            <p:cNvPr id="4121" name="Picture 25" descr="blu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42050" y="106308525"/>
              <a:ext cx="2070848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22" name="Picture 26" descr="uprisi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80012" y="106315772"/>
              <a:ext cx="1378826" cy="2078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23" name="Picture 27" descr="brothel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3266" y="106316929"/>
              <a:ext cx="1381547" cy="207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24" name="Picture 28" descr="planetearth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7451" y="106330217"/>
              <a:ext cx="1467807" cy="2072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  <p:pic>
          <p:nvPicPr>
            <p:cNvPr id="4125" name="Picture 29" descr="invisibl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79299" y="106311958"/>
              <a:ext cx="1265695" cy="209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BF5F9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J-Term 2013: Challenges</a:t>
            </a:r>
            <a:endParaRPr lang="en-US" dirty="0"/>
          </a:p>
        </p:txBody>
      </p:sp>
      <p:pic>
        <p:nvPicPr>
          <p:cNvPr id="6147" name="Picture 3" descr="C:\Users\100082042\AppData\Local\Microsoft\Windows\Temporary Internet Files\Content.IE5\765HRSR2\MP900399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198120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00082042\AppData\Local\Microsoft\Windows\Temporary Internet Files\Content.IE5\765HRSR2\MP90038267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32014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00082042\AppData\Local\Microsoft\Windows\Temporary Internet Files\Content.IE5\4AY9W33P\MP9004227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2395"/>
            <a:ext cx="4000276" cy="26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Build from successes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Be flexible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Use what you have: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Existing assignments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Existing </a:t>
            </a:r>
            <a:r>
              <a:rPr lang="en-US" sz="2800" dirty="0" smtClean="0"/>
              <a:t>collections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Plan for Spring 2013 too</a:t>
            </a:r>
          </a:p>
          <a:p>
            <a:pPr marL="301943" lvl="1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J-term 2013: Practicalities &amp; Realities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845</TotalTime>
  <Words>488</Words>
  <Application>Microsoft Office PowerPoint</Application>
  <PresentationFormat>On-screen Show (4:3)</PresentationFormat>
  <Paragraphs>114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What’s Up Doc?</vt:lpstr>
      <vt:lpstr>PowerPoint Presentation</vt:lpstr>
      <vt:lpstr>Background</vt:lpstr>
      <vt:lpstr>My Instruction Background</vt:lpstr>
      <vt:lpstr>Drake’s Information Literacy background</vt:lpstr>
      <vt:lpstr>J-Term</vt:lpstr>
      <vt:lpstr>J-term: The New Frontier</vt:lpstr>
      <vt:lpstr>J-Term 2013: Challenges</vt:lpstr>
      <vt:lpstr>J-term 2013: Practicalities &amp; Realities</vt:lpstr>
      <vt:lpstr>J-Term 2013: What Was New</vt:lpstr>
      <vt:lpstr>J-Term 2013: The Results</vt:lpstr>
      <vt:lpstr>Spring Semester</vt:lpstr>
      <vt:lpstr>Spring 2013</vt:lpstr>
      <vt:lpstr>Going Forward</vt:lpstr>
      <vt:lpstr>One-shot sessions</vt:lpstr>
      <vt:lpstr>The First Year Seminar Program</vt:lpstr>
      <vt:lpstr>The Assignment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Up Doc?</dc:title>
  <dc:creator>Carrie Dunham-LaGree</dc:creator>
  <cp:lastModifiedBy>Hotel Guest</cp:lastModifiedBy>
  <cp:revision>18</cp:revision>
  <dcterms:created xsi:type="dcterms:W3CDTF">2013-05-03T00:38:07Z</dcterms:created>
  <dcterms:modified xsi:type="dcterms:W3CDTF">2013-05-03T17:07:44Z</dcterms:modified>
</cp:coreProperties>
</file>